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sldIdLst>
    <p:sldId id="256" r:id="rId2"/>
    <p:sldId id="268" r:id="rId3"/>
    <p:sldId id="265" r:id="rId4"/>
    <p:sldId id="26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C1AF"/>
    <a:srgbClr val="3CD6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82" autoAdjust="0"/>
    <p:restoredTop sz="94660"/>
  </p:normalViewPr>
  <p:slideViewPr>
    <p:cSldViewPr>
      <p:cViewPr varScale="1">
        <p:scale>
          <a:sx n="109" d="100"/>
          <a:sy n="109" d="100"/>
        </p:scale>
        <p:origin x="206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E376BA-610B-48A0-96DF-DA333D32E9C6}" type="datetimeFigureOut">
              <a:rPr lang="en-US" smtClean="0"/>
              <a:pPr/>
              <a:t>1/23/2018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CAA785-EEBD-4BB7-80C8-35816BC18A2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2897129-8892-4527-B9B5-28EADF5A0760}" type="datetime1">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E3246E-4D3B-46EE-9AF0-FB58E9E24676}" type="datetime1">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69A9CD-0126-458A-886B-6FC07AA530CC}" type="datetime1">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558A32-C64F-48FE-9F74-7D1FFF5C519B}" type="datetime1">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7CCAD1-252D-44EF-B951-2C3EF1E1B8D5}" type="datetime1">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3A9ED7-D303-4DD7-9EFB-4DEB198A20E1}" type="datetime1">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BEB5655-976F-4B60-BFD7-A21C85921715}" type="datetime1">
              <a:rPr lang="en-US" smtClean="0"/>
              <a:pPr/>
              <a:t>1/23/2018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EFA360-1CC1-4DCF-86A5-1A446DB958B0}" type="datetime1">
              <a:rPr lang="en-US" smtClean="0"/>
              <a:pPr/>
              <a:t>1/23/2018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31B42-CABE-4B2F-90EA-E11C6CD8DA02}" type="datetime1">
              <a:rPr lang="en-US" smtClean="0"/>
              <a:pPr/>
              <a:t>1/23/2018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668E63-69BD-458C-A5A8-C5FC19FB1F0B}" type="datetime1">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29560D-8B6D-4458-A1D3-F697C06A5EBE}" type="datetime1">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120B41-2FE8-497A-8AFC-2BF5483874BC}" type="datetime1">
              <a:rPr lang="en-US" smtClean="0"/>
              <a:pPr/>
              <a:t>1/23/2018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F44E5-9FB8-4181-B433-C93897A9A40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b="1" dirty="0" smtClean="0">
                <a:latin typeface="Times New Roman" pitchFamily="18" charset="0"/>
                <a:cs typeface="Times New Roman" pitchFamily="18" charset="0"/>
              </a:rPr>
              <a:t>Ρομπότ</a:t>
            </a:r>
            <a:r>
              <a:rPr lang="en-US" b="1" dirty="0" smtClean="0">
                <a:latin typeface="Times New Roman" pitchFamily="18" charset="0"/>
                <a:cs typeface="Times New Roman" pitchFamily="18" charset="0"/>
              </a:rPr>
              <a:t> </a:t>
            </a:r>
            <a:r>
              <a:rPr lang="en-US" b="1" dirty="0">
                <a:latin typeface="Times New Roman" pitchFamily="18" charset="0"/>
                <a:cs typeface="Times New Roman" pitchFamily="18" charset="0"/>
              </a:rPr>
              <a:t>– </a:t>
            </a:r>
            <a:r>
              <a:rPr lang="el-GR" b="1" dirty="0" smtClean="0">
                <a:latin typeface="Times New Roman" pitchFamily="18" charset="0"/>
                <a:cs typeface="Times New Roman" pitchFamily="18" charset="0"/>
              </a:rPr>
              <a:t>Θεωρία</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l-GR" u="sng" dirty="0" smtClean="0"/>
              <a:t>Ο Νόμος του</a:t>
            </a:r>
            <a:r>
              <a:rPr lang="en-US" u="sng" dirty="0" smtClean="0"/>
              <a:t> </a:t>
            </a:r>
            <a:r>
              <a:rPr lang="en-US" u="sng" dirty="0" err="1"/>
              <a:t>Kirchhoffs</a:t>
            </a:r>
            <a:r>
              <a:rPr lang="en-US" u="sng" dirty="0"/>
              <a:t> </a:t>
            </a:r>
            <a:r>
              <a:rPr lang="en-US" u="sng" dirty="0" smtClean="0"/>
              <a:t> </a:t>
            </a:r>
            <a:endParaRPr lang="en-US" dirty="0">
              <a:solidFill>
                <a:srgbClr val="29C1AF"/>
              </a:solidFill>
            </a:endParaRPr>
          </a:p>
        </p:txBody>
      </p:sp>
      <p:pic>
        <p:nvPicPr>
          <p:cNvPr id="4" name="Picture 3" descr="D:\LALAS\2016.01_ERAMUS+ VR4STEM\Resurse\antet_VR4STEM.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43240" y="6000768"/>
            <a:ext cx="3357586" cy="71435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35AD7C-C0C8-49D2-99AB-79A6B2B1E2F2}"/>
              </a:ext>
            </a:extLst>
          </p:cNvPr>
          <p:cNvSpPr>
            <a:spLocks noGrp="1"/>
          </p:cNvSpPr>
          <p:nvPr>
            <p:ph type="title"/>
          </p:nvPr>
        </p:nvSpPr>
        <p:spPr/>
        <p:txBody>
          <a:bodyPr>
            <a:normAutofit/>
          </a:bodyPr>
          <a:lstStyle/>
          <a:p>
            <a:r>
              <a:rPr lang="el-GR" sz="4000" i="1" dirty="0" smtClean="0"/>
              <a:t>Ο Νόμος του </a:t>
            </a:r>
            <a:r>
              <a:rPr lang="en-US" sz="4000" i="1" dirty="0" err="1" smtClean="0"/>
              <a:t>Kirchhoffs</a:t>
            </a:r>
            <a:r>
              <a:rPr lang="en-US" sz="4000" i="1" dirty="0" smtClean="0"/>
              <a:t> </a:t>
            </a:r>
            <a:endParaRPr lang="en-US" sz="4000" i="1" dirty="0"/>
          </a:p>
        </p:txBody>
      </p:sp>
      <p:sp>
        <p:nvSpPr>
          <p:cNvPr id="4" name="Espaço Reservado para Número de Slide 3">
            <a:extLst>
              <a:ext uri="{FF2B5EF4-FFF2-40B4-BE49-F238E27FC236}">
                <a16:creationId xmlns:a16="http://schemas.microsoft.com/office/drawing/2014/main" id="{09C1B513-E48A-4162-822B-9ED76473D6FF}"/>
              </a:ext>
            </a:extLst>
          </p:cNvPr>
          <p:cNvSpPr>
            <a:spLocks noGrp="1"/>
          </p:cNvSpPr>
          <p:nvPr>
            <p:ph type="sldNum" sz="quarter" idx="12"/>
          </p:nvPr>
        </p:nvSpPr>
        <p:spPr/>
        <p:txBody>
          <a:bodyPr/>
          <a:lstStyle/>
          <a:p>
            <a:fld id="{1E1F44E5-9FB8-4181-B433-C93897A9A40A}" type="slidenum">
              <a:rPr lang="en-US" smtClean="0"/>
              <a:pPr/>
              <a:t>2</a:t>
            </a:fld>
            <a:endParaRPr lang="en-US"/>
          </a:p>
        </p:txBody>
      </p:sp>
      <p:sp>
        <p:nvSpPr>
          <p:cNvPr id="5" name="Espaço Reservado para Conteúdo 2">
            <a:extLst>
              <a:ext uri="{FF2B5EF4-FFF2-40B4-BE49-F238E27FC236}">
                <a16:creationId xmlns:a16="http://schemas.microsoft.com/office/drawing/2014/main" id="{17DA8701-F791-4C6E-BA5C-EEECB13AE82B}"/>
              </a:ext>
            </a:extLst>
          </p:cNvPr>
          <p:cNvSpPr txBox="1">
            <a:spLocks/>
          </p:cNvSpPr>
          <p:nvPr/>
        </p:nvSpPr>
        <p:spPr>
          <a:xfrm>
            <a:off x="323528" y="1340768"/>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15000"/>
              </a:lnSpc>
              <a:spcAft>
                <a:spcPts val="1000"/>
              </a:spcAft>
            </a:pPr>
            <a:r>
              <a:rPr lang="el-GR" sz="2400" dirty="0"/>
              <a:t>Το 1845, ένας Γερμανός φυσικός, ο </a:t>
            </a:r>
            <a:r>
              <a:rPr lang="el-GR" sz="2400" dirty="0" err="1"/>
              <a:t>Gustav</a:t>
            </a:r>
            <a:r>
              <a:rPr lang="el-GR" sz="2400" dirty="0"/>
              <a:t> </a:t>
            </a:r>
            <a:r>
              <a:rPr lang="el-GR" sz="2400" dirty="0" err="1"/>
              <a:t>Kirchhoff</a:t>
            </a:r>
            <a:r>
              <a:rPr lang="el-GR" sz="2400" dirty="0"/>
              <a:t> ανέπτυξε ένα ζευγάρι ή ένα σύνολο κανόνων ή νόμων που ασχολούνται με τη διατήρηση του ρεύματος και της ενέργειας μέσα στα ηλεκτρικά </a:t>
            </a:r>
            <a:r>
              <a:rPr lang="el-GR" sz="2400" dirty="0" smtClean="0"/>
              <a:t>κυκλώματα</a:t>
            </a:r>
          </a:p>
          <a:p>
            <a:pPr algn="just">
              <a:lnSpc>
                <a:spcPct val="115000"/>
              </a:lnSpc>
              <a:spcAft>
                <a:spcPts val="1000"/>
              </a:spcAft>
            </a:pPr>
            <a:r>
              <a:rPr lang="en-US" sz="2400" dirty="0" smtClean="0"/>
              <a:t>. </a:t>
            </a:r>
            <a:endParaRPr lang="en-US" sz="2400" dirty="0"/>
          </a:p>
        </p:txBody>
      </p:sp>
      <p:pic>
        <p:nvPicPr>
          <p:cNvPr id="3" name="Picture 2" descr="Resultado de imagem para Gustav Kirchhoff">
            <a:extLst>
              <a:ext uri="{FF2B5EF4-FFF2-40B4-BE49-F238E27FC236}">
                <a16:creationId xmlns:a16="http://schemas.microsoft.com/office/drawing/2014/main" id="{9AB2D8F2-F777-4AE9-B3B5-64E27D6D43C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40152" y="2800592"/>
            <a:ext cx="2160240" cy="2152727"/>
          </a:xfrm>
          <a:prstGeom prst="rect">
            <a:avLst/>
          </a:prstGeom>
          <a:noFill/>
          <a:extLst>
            <a:ext uri="{909E8E84-426E-40DD-AFC4-6F175D3DCCD1}">
              <a14:hiddenFill xmlns:a14="http://schemas.microsoft.com/office/drawing/2010/main">
                <a:solidFill>
                  <a:srgbClr val="FFFFFF"/>
                </a:solidFill>
              </a14:hiddenFill>
            </a:ext>
          </a:extLst>
        </p:spPr>
      </p:pic>
      <p:sp>
        <p:nvSpPr>
          <p:cNvPr id="6" name="Retângulo 5">
            <a:extLst>
              <a:ext uri="{FF2B5EF4-FFF2-40B4-BE49-F238E27FC236}">
                <a16:creationId xmlns:a16="http://schemas.microsoft.com/office/drawing/2014/main" id="{02CBF417-5360-4F6E-8939-18C6080F33F0}"/>
              </a:ext>
            </a:extLst>
          </p:cNvPr>
          <p:cNvSpPr/>
          <p:nvPr/>
        </p:nvSpPr>
        <p:spPr>
          <a:xfrm>
            <a:off x="611560" y="2871331"/>
            <a:ext cx="4968552" cy="3785652"/>
          </a:xfrm>
          <a:prstGeom prst="rect">
            <a:avLst/>
          </a:prstGeom>
        </p:spPr>
        <p:txBody>
          <a:bodyPr wrap="square">
            <a:spAutoFit/>
          </a:bodyPr>
          <a:lstStyle/>
          <a:p>
            <a:pPr algn="just"/>
            <a:r>
              <a:rPr lang="el-GR" sz="2400" dirty="0"/>
              <a:t>Αυτοί οι δύο κανόνες είναι κοινώς γνωστοί ως: </a:t>
            </a:r>
            <a:r>
              <a:rPr lang="el-GR" sz="2400" dirty="0" err="1"/>
              <a:t>Kirchhoffs</a:t>
            </a:r>
            <a:r>
              <a:rPr lang="el-GR" sz="2400" dirty="0"/>
              <a:t> </a:t>
            </a:r>
            <a:r>
              <a:rPr lang="el-GR" sz="2400" dirty="0" err="1"/>
              <a:t>Circuit</a:t>
            </a:r>
            <a:r>
              <a:rPr lang="el-GR" sz="2400" dirty="0"/>
              <a:t> </a:t>
            </a:r>
            <a:r>
              <a:rPr lang="el-GR" sz="2400" dirty="0" err="1"/>
              <a:t>Laws</a:t>
            </a:r>
            <a:r>
              <a:rPr lang="el-GR" sz="2400" dirty="0"/>
              <a:t> με έναν από τους νόμους </a:t>
            </a:r>
            <a:r>
              <a:rPr lang="el-GR" sz="2400" dirty="0" err="1"/>
              <a:t>Kirchhoffs</a:t>
            </a:r>
            <a:r>
              <a:rPr lang="el-GR" sz="2400" dirty="0"/>
              <a:t> που ασχολούνται με το ρεύμα που ρέει γύρω από ένα κλειστό κύκλωμα, </a:t>
            </a:r>
            <a:r>
              <a:rPr lang="el-GR" sz="2400" dirty="0" err="1"/>
              <a:t>Kirchhoffs</a:t>
            </a:r>
            <a:r>
              <a:rPr lang="el-GR" sz="2400" dirty="0"/>
              <a:t> </a:t>
            </a:r>
            <a:r>
              <a:rPr lang="el-GR" sz="2400" dirty="0" err="1"/>
              <a:t>Current</a:t>
            </a:r>
            <a:r>
              <a:rPr lang="el-GR" sz="2400" dirty="0"/>
              <a:t> Law, (KCL) ενώ ο άλλος νόμος ασχολείται με τις πηγές τάσης που υπάρχουν σε ένα κλειστό κύκλωμα, </a:t>
            </a:r>
            <a:r>
              <a:rPr lang="el-GR" sz="2400" dirty="0" err="1"/>
              <a:t>Kirchhoffs</a:t>
            </a:r>
            <a:r>
              <a:rPr lang="el-GR" sz="2400" dirty="0"/>
              <a:t> </a:t>
            </a:r>
            <a:r>
              <a:rPr lang="el-GR" sz="2400" dirty="0" err="1"/>
              <a:t>Voltage</a:t>
            </a:r>
            <a:r>
              <a:rPr lang="el-GR" sz="2400" dirty="0"/>
              <a:t> </a:t>
            </a:r>
            <a:r>
              <a:rPr lang="en-US" sz="2400" dirty="0" smtClean="0"/>
              <a:t>Law</a:t>
            </a:r>
            <a:r>
              <a:rPr lang="el-GR" sz="2400" dirty="0" smtClean="0"/>
              <a:t>, </a:t>
            </a:r>
            <a:r>
              <a:rPr lang="el-GR" sz="2400" dirty="0"/>
              <a:t>(KVL).</a:t>
            </a:r>
            <a:endParaRPr lang="en-US" sz="2400" dirty="0"/>
          </a:p>
        </p:txBody>
      </p:sp>
    </p:spTree>
    <p:extLst>
      <p:ext uri="{BB962C8B-B14F-4D97-AF65-F5344CB8AC3E}">
        <p14:creationId xmlns:p14="http://schemas.microsoft.com/office/powerpoint/2010/main" val="3675411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07288" cy="1143000"/>
          </a:xfrm>
        </p:spPr>
        <p:txBody>
          <a:bodyPr>
            <a:normAutofit fontScale="90000"/>
          </a:bodyPr>
          <a:lstStyle/>
          <a:p>
            <a:r>
              <a:rPr lang="en-US" sz="4000" i="1" dirty="0"/>
              <a:t>Kirchhoffs First Law – The Current Law, (KCL)</a:t>
            </a:r>
            <a:endParaRPr lang="en-IN" sz="4000" i="1" dirty="0"/>
          </a:p>
        </p:txBody>
      </p:sp>
      <p:sp>
        <p:nvSpPr>
          <p:cNvPr id="8" name="Espaço Reservado para Conteúdo 2">
            <a:extLst>
              <a:ext uri="{FF2B5EF4-FFF2-40B4-BE49-F238E27FC236}">
                <a16:creationId xmlns:a16="http://schemas.microsoft.com/office/drawing/2014/main" id="{70693C64-2C74-4C3B-8E71-137D69D6DD4A}"/>
              </a:ext>
            </a:extLst>
          </p:cNvPr>
          <p:cNvSpPr txBox="1">
            <a:spLocks/>
          </p:cNvSpPr>
          <p:nvPr/>
        </p:nvSpPr>
        <p:spPr>
          <a:xfrm>
            <a:off x="457200" y="1417638"/>
            <a:ext cx="8229600" cy="430507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ct val="115000"/>
              </a:lnSpc>
              <a:spcAft>
                <a:spcPts val="1000"/>
              </a:spcAft>
              <a:buNone/>
            </a:pPr>
            <a:r>
              <a:rPr lang="el-GR" sz="2600" dirty="0" err="1"/>
              <a:t>Kirchhoffs</a:t>
            </a:r>
            <a:r>
              <a:rPr lang="el-GR" sz="2600" dirty="0"/>
              <a:t> </a:t>
            </a:r>
            <a:r>
              <a:rPr lang="el-GR" sz="2600" dirty="0" err="1"/>
              <a:t>Current</a:t>
            </a:r>
            <a:r>
              <a:rPr lang="el-GR" sz="2600" dirty="0"/>
              <a:t> Law ή KCL δηλώνει ότι το συνολικό ρεύμα ή το φορτίο που εισέρχεται σε κόμβο </a:t>
            </a:r>
            <a:r>
              <a:rPr lang="el-GR" sz="2600" dirty="0" smtClean="0"/>
              <a:t>είναι </a:t>
            </a:r>
            <a:r>
              <a:rPr lang="el-GR" sz="2600" dirty="0"/>
              <a:t>ακριβώς ίσο με το φορτίο που εξέρχεται από τον κόμβο καθώς δεν έχει άλλη θέση για να πάει εκτός από την έξοδο, καθώς δεν χάνεται </a:t>
            </a:r>
            <a:r>
              <a:rPr lang="el-GR" sz="2600" dirty="0" smtClean="0"/>
              <a:t>κανένα φορτίο </a:t>
            </a:r>
            <a:r>
              <a:rPr lang="el-GR" sz="2600" dirty="0"/>
              <a:t>μέσα στον κόμβο.</a:t>
            </a:r>
            <a:endParaRPr lang="en-US" sz="2600" dirty="0"/>
          </a:p>
        </p:txBody>
      </p:sp>
      <p:pic>
        <p:nvPicPr>
          <p:cNvPr id="2050" name="Picture 2" descr="https://upload.wikimedia.org/wikipedia/commons/thumb/4/46/KCL_-_Kirchhoff%27s_circuit_laws.svg/220px-KCL_-_Kirchhoff%27s_circuit_laws.svg.png">
            <a:extLst>
              <a:ext uri="{FF2B5EF4-FFF2-40B4-BE49-F238E27FC236}">
                <a16:creationId xmlns:a16="http://schemas.microsoft.com/office/drawing/2014/main" id="{3A22A935-BD34-4DF6-A065-D5C63015B6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3573016"/>
            <a:ext cx="2808312" cy="2731722"/>
          </a:xfrm>
          <a:prstGeom prst="rect">
            <a:avLst/>
          </a:prstGeom>
          <a:noFill/>
          <a:extLst>
            <a:ext uri="{909E8E84-426E-40DD-AFC4-6F175D3DCCD1}">
              <a14:hiddenFill xmlns:a14="http://schemas.microsoft.com/office/drawing/2010/main">
                <a:solidFill>
                  <a:srgbClr val="FFFFFF"/>
                </a:solidFill>
              </a14:hiddenFill>
            </a:ext>
          </a:extLst>
        </p:spPr>
      </p:pic>
      <p:sp>
        <p:nvSpPr>
          <p:cNvPr id="3" name="Retângulo 2">
            <a:extLst>
              <a:ext uri="{FF2B5EF4-FFF2-40B4-BE49-F238E27FC236}">
                <a16:creationId xmlns:a16="http://schemas.microsoft.com/office/drawing/2014/main" id="{D0C575C2-5E57-4103-BA0A-0636C21053D1}"/>
              </a:ext>
            </a:extLst>
          </p:cNvPr>
          <p:cNvSpPr/>
          <p:nvPr/>
        </p:nvSpPr>
        <p:spPr>
          <a:xfrm>
            <a:off x="4710844" y="4149080"/>
            <a:ext cx="3528392" cy="3293209"/>
          </a:xfrm>
          <a:prstGeom prst="rect">
            <a:avLst/>
          </a:prstGeom>
        </p:spPr>
        <p:txBody>
          <a:bodyPr wrap="square">
            <a:spAutoFit/>
          </a:bodyPr>
          <a:lstStyle/>
          <a:p>
            <a:r>
              <a:rPr lang="el-GR" sz="2600" dirty="0"/>
              <a:t>Το ρεύμα που εισέρχεται σε οποιαδήποτε διασταύρωση είναι ίσο με το ρεύμα που εξέρχεται από αυτή τη διασταύρωση. i2 + i3 = i1 + i4</a:t>
            </a:r>
            <a:endParaRPr lang="en-US" sz="2600" dirty="0"/>
          </a:p>
        </p:txBody>
      </p:sp>
    </p:spTree>
    <p:extLst>
      <p:ext uri="{BB962C8B-B14F-4D97-AF65-F5344CB8AC3E}">
        <p14:creationId xmlns:p14="http://schemas.microsoft.com/office/powerpoint/2010/main" val="139961747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advClick="0" advTm="100"/>
    </mc:Choice>
    <mc:Fallback xmlns="">
      <p:transition advClick="0" advTm="1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9036496" cy="1143000"/>
          </a:xfrm>
        </p:spPr>
        <p:txBody>
          <a:bodyPr>
            <a:normAutofit fontScale="90000"/>
          </a:bodyPr>
          <a:lstStyle/>
          <a:p>
            <a:r>
              <a:rPr lang="en-US" sz="4000" i="1" dirty="0"/>
              <a:t>Kirchhoffs Second Law – The Voltage Law, (KVL)</a:t>
            </a:r>
            <a:endParaRPr lang="en-IN" sz="4000" i="1" dirty="0"/>
          </a:p>
        </p:txBody>
      </p:sp>
      <p:sp>
        <p:nvSpPr>
          <p:cNvPr id="8" name="Espaço Reservado para Conteúdo 2">
            <a:extLst>
              <a:ext uri="{FF2B5EF4-FFF2-40B4-BE49-F238E27FC236}">
                <a16:creationId xmlns:a16="http://schemas.microsoft.com/office/drawing/2014/main" id="{70693C64-2C74-4C3B-8E71-137D69D6DD4A}"/>
              </a:ext>
            </a:extLst>
          </p:cNvPr>
          <p:cNvSpPr txBox="1">
            <a:spLocks/>
          </p:cNvSpPr>
          <p:nvPr/>
        </p:nvSpPr>
        <p:spPr>
          <a:xfrm>
            <a:off x="304800" y="1268760"/>
            <a:ext cx="8229600" cy="430507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ct val="115000"/>
              </a:lnSpc>
              <a:spcAft>
                <a:spcPts val="1000"/>
              </a:spcAft>
              <a:buNone/>
            </a:pPr>
            <a:r>
              <a:rPr lang="el-GR" sz="2000" dirty="0" err="1"/>
              <a:t>Kirchhoffs</a:t>
            </a:r>
            <a:r>
              <a:rPr lang="el-GR" sz="2000" dirty="0"/>
              <a:t> </a:t>
            </a:r>
            <a:r>
              <a:rPr lang="el-GR" sz="2000" dirty="0" err="1"/>
              <a:t>Voltage</a:t>
            </a:r>
            <a:r>
              <a:rPr lang="el-GR" sz="2000" dirty="0"/>
              <a:t> Law ή KVL, δηλώνει ότι "σε οποιοδήποτε δίκτυο κλειστού βρόχου, η συνολική τάση γύρω από τον βρόχο είναι ίση με το άθροισμα όλων των πτώσεων τάσης εντός του ίδιου βρόχου" το οποίο είναι επίσης ίσο με το μηδέν. Με άλλα λόγια το αλγεβρικό άθροισμα όλων των τάσεων εντός του βρόχου πρέπει να είναι ίσο με το μηδέν. Αυτή η ιδέα από τον </a:t>
            </a:r>
            <a:r>
              <a:rPr lang="el-GR" sz="2000" dirty="0" err="1"/>
              <a:t>Kirchhoff</a:t>
            </a:r>
            <a:r>
              <a:rPr lang="el-GR" sz="2000" dirty="0"/>
              <a:t> είναι γνωστή ως η διατήρηση της ενέργειας.</a:t>
            </a:r>
            <a:endParaRPr lang="en-US" sz="2000" dirty="0"/>
          </a:p>
        </p:txBody>
      </p:sp>
      <p:sp>
        <p:nvSpPr>
          <p:cNvPr id="4" name="AutoShape 2" descr="Resultado de imagem para Kirchhoffs Voltage Law">
            <a:extLst>
              <a:ext uri="{FF2B5EF4-FFF2-40B4-BE49-F238E27FC236}">
                <a16:creationId xmlns:a16="http://schemas.microsoft.com/office/drawing/2014/main" id="{DC2B6642-4FDC-47BC-BFEF-5EDA7268CE20}"/>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 name="Imagem 8">
            <a:extLst>
              <a:ext uri="{FF2B5EF4-FFF2-40B4-BE49-F238E27FC236}">
                <a16:creationId xmlns:a16="http://schemas.microsoft.com/office/drawing/2014/main" id="{A452E2CA-D402-4231-B49B-C21F61D27A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5816" y="4293096"/>
            <a:ext cx="4464496" cy="2096135"/>
          </a:xfrm>
          <a:prstGeom prst="rect">
            <a:avLst/>
          </a:prstGeom>
        </p:spPr>
      </p:pic>
    </p:spTree>
    <p:extLst>
      <p:ext uri="{BB962C8B-B14F-4D97-AF65-F5344CB8AC3E}">
        <p14:creationId xmlns:p14="http://schemas.microsoft.com/office/powerpoint/2010/main" val="1717396099"/>
      </p:ext>
    </p:extLst>
  </p:cSld>
  <p:clrMapOvr>
    <a:masterClrMapping/>
  </p:clrMapOvr>
  <mc:AlternateContent xmlns:mc="http://schemas.openxmlformats.org/markup-compatibility/2006" xmlns:p14="http://schemas.microsoft.com/office/powerpoint/2010/main">
    <mc:Choice Requires="p14">
      <p:transition p14:dur="0" advClick="0" advTm="100"/>
    </mc:Choice>
    <mc:Fallback xmlns="">
      <p:transition advClick="0" advTm="10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1005</TotalTime>
  <Words>284</Words>
  <Application>Microsoft Office PowerPoint</Application>
  <PresentationFormat>On-screen Show (4:3)</PresentationFormat>
  <Paragraphs>12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Times New Roman</vt:lpstr>
      <vt:lpstr>Office Theme</vt:lpstr>
      <vt:lpstr>Ρομπότ – Θεωρία</vt:lpstr>
      <vt:lpstr>Ο Νόμος του Kirchhoffs </vt:lpstr>
      <vt:lpstr>Kirchhoffs First Law – The Current Law, (KCL)</vt:lpstr>
      <vt:lpstr>Kirchhoffs Second Law – The Voltage Law, (KVL)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Gamification</dc:title>
  <dc:creator>covan</dc:creator>
  <cp:lastModifiedBy>Basta Eirini</cp:lastModifiedBy>
  <cp:revision>105</cp:revision>
  <dcterms:created xsi:type="dcterms:W3CDTF">2017-03-08T21:43:37Z</dcterms:created>
  <dcterms:modified xsi:type="dcterms:W3CDTF">2018-01-23T10:10:02Z</dcterms:modified>
</cp:coreProperties>
</file>